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3"/>
  </p:notesMasterIdLst>
  <p:handoutMasterIdLst>
    <p:handoutMasterId r:id="rId14"/>
  </p:handoutMasterIdLst>
  <p:sldIdLst>
    <p:sldId id="256" r:id="rId5"/>
    <p:sldId id="278" r:id="rId6"/>
    <p:sldId id="279" r:id="rId7"/>
    <p:sldId id="262" r:id="rId8"/>
    <p:sldId id="280" r:id="rId9"/>
    <p:sldId id="281" r:id="rId10"/>
    <p:sldId id="274" r:id="rId11"/>
    <p:sldId id="27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454F0C8-9A5E-4EB8-B886-94D97033B55E}">
          <p14:sldIdLst>
            <p14:sldId id="256"/>
          </p14:sldIdLst>
        </p14:section>
        <p14:section name="Untitled Section" id="{A355B12C-67D3-4728-BEE7-498F3CA37DE3}">
          <p14:sldIdLst>
            <p14:sldId id="278"/>
            <p14:sldId id="279"/>
            <p14:sldId id="262"/>
            <p14:sldId id="280"/>
            <p14:sldId id="281"/>
            <p14:sldId id="274"/>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86432" autoAdjust="0"/>
  </p:normalViewPr>
  <p:slideViewPr>
    <p:cSldViewPr snapToGrid="0">
      <p:cViewPr>
        <p:scale>
          <a:sx n="55" d="100"/>
          <a:sy n="55" d="100"/>
        </p:scale>
        <p:origin x="38" y="47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E27AB9-136E-4938-B0A7-8FBE8EE2DE5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C0F8DCF-6DC4-4A3C-8147-86FFA3ABB075}">
      <dgm:prSet/>
      <dgm:spPr/>
      <dgm:t>
        <a:bodyPr/>
        <a:lstStyle/>
        <a:p>
          <a:r>
            <a:rPr lang="en-US" baseline="0" dirty="0">
              <a:solidFill>
                <a:srgbClr val="FF0000"/>
              </a:solidFill>
            </a:rPr>
            <a:t>Team Members</a:t>
          </a:r>
          <a:endParaRPr lang="en-US" dirty="0">
            <a:solidFill>
              <a:srgbClr val="FF0000"/>
            </a:solidFill>
          </a:endParaRPr>
        </a:p>
      </dgm:t>
    </dgm:pt>
    <dgm:pt modelId="{0C5FF173-5F96-4870-BD5C-7E8598E3F235}" type="parTrans" cxnId="{2B0B3ED6-F376-466E-814D-AB870B84CBC5}">
      <dgm:prSet/>
      <dgm:spPr/>
      <dgm:t>
        <a:bodyPr/>
        <a:lstStyle/>
        <a:p>
          <a:endParaRPr lang="en-US"/>
        </a:p>
      </dgm:t>
    </dgm:pt>
    <dgm:pt modelId="{DB236176-6A50-4FE1-8FF1-89B74243B7B4}" type="sibTrans" cxnId="{2B0B3ED6-F376-466E-814D-AB870B84CBC5}">
      <dgm:prSet/>
      <dgm:spPr/>
      <dgm:t>
        <a:bodyPr/>
        <a:lstStyle/>
        <a:p>
          <a:endParaRPr lang="en-US"/>
        </a:p>
      </dgm:t>
    </dgm:pt>
    <dgm:pt modelId="{82B3473D-4266-425A-BAEF-E670C8727572}" type="pres">
      <dgm:prSet presAssocID="{61E27AB9-136E-4938-B0A7-8FBE8EE2DE59}" presName="linear" presStyleCnt="0">
        <dgm:presLayoutVars>
          <dgm:animLvl val="lvl"/>
          <dgm:resizeHandles val="exact"/>
        </dgm:presLayoutVars>
      </dgm:prSet>
      <dgm:spPr/>
    </dgm:pt>
    <dgm:pt modelId="{2426DDAF-F5DA-4D9B-B4D4-E99EFAF0B3AD}" type="pres">
      <dgm:prSet presAssocID="{7C0F8DCF-6DC4-4A3C-8147-86FFA3ABB075}" presName="parentText" presStyleLbl="node1" presStyleIdx="0" presStyleCnt="1" custLinFactNeighborX="-6319" custLinFactNeighborY="-42688">
        <dgm:presLayoutVars>
          <dgm:chMax val="0"/>
          <dgm:bulletEnabled val="1"/>
        </dgm:presLayoutVars>
      </dgm:prSet>
      <dgm:spPr/>
    </dgm:pt>
  </dgm:ptLst>
  <dgm:cxnLst>
    <dgm:cxn modelId="{3B9D9B80-1580-41B3-AB14-3CB28AB7CE17}" type="presOf" srcId="{7C0F8DCF-6DC4-4A3C-8147-86FFA3ABB075}" destId="{2426DDAF-F5DA-4D9B-B4D4-E99EFAF0B3AD}" srcOrd="0" destOrd="0" presId="urn:microsoft.com/office/officeart/2005/8/layout/vList2"/>
    <dgm:cxn modelId="{21E58BAC-1BC5-4AFA-AF5C-F6E1D246D7FF}" type="presOf" srcId="{61E27AB9-136E-4938-B0A7-8FBE8EE2DE59}" destId="{82B3473D-4266-425A-BAEF-E670C8727572}" srcOrd="0" destOrd="0" presId="urn:microsoft.com/office/officeart/2005/8/layout/vList2"/>
    <dgm:cxn modelId="{2B0B3ED6-F376-466E-814D-AB870B84CBC5}" srcId="{61E27AB9-136E-4938-B0A7-8FBE8EE2DE59}" destId="{7C0F8DCF-6DC4-4A3C-8147-86FFA3ABB075}" srcOrd="0" destOrd="0" parTransId="{0C5FF173-5F96-4870-BD5C-7E8598E3F235}" sibTransId="{DB236176-6A50-4FE1-8FF1-89B74243B7B4}"/>
    <dgm:cxn modelId="{D82EBE73-355D-4986-8D99-4249312D9323}" type="presParOf" srcId="{82B3473D-4266-425A-BAEF-E670C8727572}" destId="{2426DDAF-F5DA-4D9B-B4D4-E99EFAF0B3A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6DDAF-F5DA-4D9B-B4D4-E99EFAF0B3AD}">
      <dsp:nvSpPr>
        <dsp:cNvPr id="0" name=""/>
        <dsp:cNvSpPr/>
      </dsp:nvSpPr>
      <dsp:spPr>
        <a:xfrm>
          <a:off x="0" y="0"/>
          <a:ext cx="5097428" cy="98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baseline="0" dirty="0">
              <a:solidFill>
                <a:srgbClr val="FF0000"/>
              </a:solidFill>
            </a:rPr>
            <a:t>Team Members</a:t>
          </a:r>
          <a:endParaRPr lang="en-US" sz="4100" kern="1200" dirty="0">
            <a:solidFill>
              <a:srgbClr val="FF0000"/>
            </a:solidFill>
          </a:endParaRPr>
        </a:p>
      </dsp:txBody>
      <dsp:txXfrm>
        <a:off x="48005" y="48005"/>
        <a:ext cx="5001418" cy="88737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4/5/2023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4/5/2023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2</a:t>
            </a:fld>
            <a:endParaRPr lang="en-US" dirty="0"/>
          </a:p>
        </p:txBody>
      </p:sp>
    </p:spTree>
    <p:extLst>
      <p:ext uri="{BB962C8B-B14F-4D97-AF65-F5344CB8AC3E}">
        <p14:creationId xmlns:p14="http://schemas.microsoft.com/office/powerpoint/2010/main" val="2742033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5" name="Text Placeholder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4" name="Text Placeholder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3" name="Text Placeholder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2" name="Text Placeholder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82" name="Text Placeholder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24" name="Text Placeholder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5" name="Text Placeholder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6" name="Text Placeholder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7" name="Text Placeholder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8" name="Text Placeholder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grpSp>
        <p:nvGrpSpPr>
          <p:cNvPr id="81" name="Group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1.jp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1.xml"/><Relationship Id="rId11" Type="http://schemas.openxmlformats.org/officeDocument/2006/relationships/image" Target="../media/image30.png"/><Relationship Id="rId5" Type="http://schemas.openxmlformats.org/officeDocument/2006/relationships/diagramQuickStyle" Target="../diagrams/quickStyle1.xml"/><Relationship Id="rId10" Type="http://schemas.openxmlformats.org/officeDocument/2006/relationships/image" Target="../media/image29.png"/><Relationship Id="rId4" Type="http://schemas.openxmlformats.org/officeDocument/2006/relationships/diagramLayout" Target="../diagrams/layout1.xm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233392" y="143195"/>
            <a:ext cx="6125844" cy="2735087"/>
          </a:xfrm>
        </p:spPr>
        <p:txBody>
          <a:bodyPr/>
          <a:lstStyle/>
          <a:p>
            <a:r>
              <a:rPr lang="en-US" dirty="0"/>
              <a:t>Campus Storm Shelter Finder</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816022"/>
          </a:xfrm>
        </p:spPr>
        <p:txBody>
          <a:bodyPr>
            <a:normAutofit/>
          </a:bodyPr>
          <a:lstStyle/>
          <a:p>
            <a:r>
              <a:rPr lang="en-US" dirty="0"/>
              <a:t>A Demonstration</a:t>
            </a:r>
          </a:p>
        </p:txBody>
      </p:sp>
    </p:spTree>
    <p:extLst>
      <p:ext uri="{BB962C8B-B14F-4D97-AF65-F5344CB8AC3E}">
        <p14:creationId xmlns:p14="http://schemas.microsoft.com/office/powerpoint/2010/main" val="404143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2F844AA5-A79A-1868-E293-C96A139D3375}"/>
              </a:ext>
            </a:extLst>
          </p:cNvPr>
          <p:cNvGraphicFramePr/>
          <p:nvPr>
            <p:extLst>
              <p:ext uri="{D42A27DB-BD31-4B8C-83A1-F6EECF244321}">
                <p14:modId xmlns:p14="http://schemas.microsoft.com/office/powerpoint/2010/main" val="1823817606"/>
              </p:ext>
            </p:extLst>
          </p:nvPr>
        </p:nvGraphicFramePr>
        <p:xfrm>
          <a:off x="5029799" y="1380501"/>
          <a:ext cx="5097428" cy="9916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Slide Number Placeholder 9">
            <a:extLst>
              <a:ext uri="{FF2B5EF4-FFF2-40B4-BE49-F238E27FC236}">
                <a16:creationId xmlns:a16="http://schemas.microsoft.com/office/drawing/2014/main" id="{F9927584-95FC-FD31-FE85-27D29DFEA63B}"/>
              </a:ext>
            </a:extLst>
          </p:cNvPr>
          <p:cNvSpPr>
            <a:spLocks noGrp="1"/>
          </p:cNvSpPr>
          <p:nvPr>
            <p:ph type="sldNum" sz="quarter" idx="4"/>
          </p:nvPr>
        </p:nvSpPr>
        <p:spPr/>
        <p:txBody>
          <a:bodyPr/>
          <a:lstStyle/>
          <a:p>
            <a:pPr>
              <a:defRPr/>
            </a:pPr>
            <a:fld id="{8D1FC6F8-0BCD-47E9-9C64-690771D9C143}" type="slidenum">
              <a:rPr lang="en-US" smtClean="0"/>
              <a:pPr>
                <a:defRPr/>
              </a:pPr>
              <a:t>2</a:t>
            </a:fld>
            <a:endParaRPr lang="en-US" dirty="0"/>
          </a:p>
        </p:txBody>
      </p:sp>
      <p:pic>
        <p:nvPicPr>
          <p:cNvPr id="17" name="Picture 16" descr="A person wearing glasses&#10;&#10;Description automatically generated with low confidence">
            <a:extLst>
              <a:ext uri="{FF2B5EF4-FFF2-40B4-BE49-F238E27FC236}">
                <a16:creationId xmlns:a16="http://schemas.microsoft.com/office/drawing/2014/main" id="{66DBE50A-CA98-2401-CD75-AF871B3CBDF9}"/>
              </a:ext>
            </a:extLst>
          </p:cNvPr>
          <p:cNvPicPr>
            <a:picLocks noChangeAspect="1"/>
          </p:cNvPicPr>
          <p:nvPr/>
        </p:nvPicPr>
        <p:blipFill>
          <a:blip r:embed="rId8"/>
          <a:stretch>
            <a:fillRect/>
          </a:stretch>
        </p:blipFill>
        <p:spPr>
          <a:xfrm>
            <a:off x="597923" y="2638330"/>
            <a:ext cx="1278081" cy="1278081"/>
          </a:xfrm>
          <a:prstGeom prst="rect">
            <a:avLst/>
          </a:prstGeom>
        </p:spPr>
      </p:pic>
      <p:sp>
        <p:nvSpPr>
          <p:cNvPr id="23" name="TextBox 22">
            <a:extLst>
              <a:ext uri="{FF2B5EF4-FFF2-40B4-BE49-F238E27FC236}">
                <a16:creationId xmlns:a16="http://schemas.microsoft.com/office/drawing/2014/main" id="{A8226FEC-3E43-2B4E-8F21-7482BC54AE7A}"/>
              </a:ext>
            </a:extLst>
          </p:cNvPr>
          <p:cNvSpPr txBox="1"/>
          <p:nvPr/>
        </p:nvSpPr>
        <p:spPr>
          <a:xfrm>
            <a:off x="715892" y="4108597"/>
            <a:ext cx="1042145" cy="369332"/>
          </a:xfrm>
          <a:prstGeom prst="rect">
            <a:avLst/>
          </a:prstGeom>
          <a:noFill/>
        </p:spPr>
        <p:txBody>
          <a:bodyPr wrap="none" rtlCol="0">
            <a:spAutoFit/>
          </a:bodyPr>
          <a:lstStyle/>
          <a:p>
            <a:r>
              <a:rPr lang="en-US" dirty="0">
                <a:effectLst>
                  <a:glow rad="127000">
                    <a:schemeClr val="accent1">
                      <a:lumMod val="25000"/>
                      <a:lumOff val="75000"/>
                    </a:schemeClr>
                  </a:glow>
                </a:effectLst>
              </a:rPr>
              <a:t>Matthew</a:t>
            </a:r>
          </a:p>
        </p:txBody>
      </p:sp>
      <p:pic>
        <p:nvPicPr>
          <p:cNvPr id="25" name="Picture 24" descr="A person smiling for the camera&#10;&#10;Description automatically generated with medium confidence">
            <a:extLst>
              <a:ext uri="{FF2B5EF4-FFF2-40B4-BE49-F238E27FC236}">
                <a16:creationId xmlns:a16="http://schemas.microsoft.com/office/drawing/2014/main" id="{24B9B414-5E6E-FDD2-A397-B7CE6D13FD38}"/>
              </a:ext>
            </a:extLst>
          </p:cNvPr>
          <p:cNvPicPr>
            <a:picLocks noChangeAspect="1"/>
          </p:cNvPicPr>
          <p:nvPr/>
        </p:nvPicPr>
        <p:blipFill>
          <a:blip r:embed="rId9"/>
          <a:stretch>
            <a:fillRect/>
          </a:stretch>
        </p:blipFill>
        <p:spPr>
          <a:xfrm>
            <a:off x="2540091" y="2667770"/>
            <a:ext cx="1219200" cy="1219200"/>
          </a:xfrm>
          <a:prstGeom prst="rect">
            <a:avLst/>
          </a:prstGeom>
        </p:spPr>
      </p:pic>
      <p:sp>
        <p:nvSpPr>
          <p:cNvPr id="26" name="TextBox 25">
            <a:extLst>
              <a:ext uri="{FF2B5EF4-FFF2-40B4-BE49-F238E27FC236}">
                <a16:creationId xmlns:a16="http://schemas.microsoft.com/office/drawing/2014/main" id="{C402EFD1-61F1-B673-4509-EFCA95FF4F91}"/>
              </a:ext>
            </a:extLst>
          </p:cNvPr>
          <p:cNvSpPr txBox="1"/>
          <p:nvPr/>
        </p:nvSpPr>
        <p:spPr>
          <a:xfrm>
            <a:off x="2804083" y="4110415"/>
            <a:ext cx="691215" cy="369332"/>
          </a:xfrm>
          <a:prstGeom prst="rect">
            <a:avLst/>
          </a:prstGeom>
          <a:noFill/>
          <a:effectLst>
            <a:glow rad="63500">
              <a:schemeClr val="accent1">
                <a:lumMod val="50000"/>
                <a:lumOff val="50000"/>
                <a:alpha val="40000"/>
              </a:schemeClr>
            </a:glow>
          </a:effectLst>
        </p:spPr>
        <p:txBody>
          <a:bodyPr wrap="none" rtlCol="0">
            <a:spAutoFit/>
          </a:bodyPr>
          <a:lstStyle/>
          <a:p>
            <a:r>
              <a:rPr lang="en-US" dirty="0">
                <a:effectLst>
                  <a:glow rad="127000">
                    <a:schemeClr val="accent1">
                      <a:lumMod val="50000"/>
                      <a:lumOff val="50000"/>
                    </a:schemeClr>
                  </a:glow>
                </a:effectLst>
              </a:rPr>
              <a:t>Emily</a:t>
            </a:r>
          </a:p>
        </p:txBody>
      </p:sp>
      <p:pic>
        <p:nvPicPr>
          <p:cNvPr id="28" name="Picture 27" descr="A picture containing person, person&#10;&#10;Description automatically generated">
            <a:extLst>
              <a:ext uri="{FF2B5EF4-FFF2-40B4-BE49-F238E27FC236}">
                <a16:creationId xmlns:a16="http://schemas.microsoft.com/office/drawing/2014/main" id="{6762F385-5D79-E5D4-32BF-C749B322045F}"/>
              </a:ext>
            </a:extLst>
          </p:cNvPr>
          <p:cNvPicPr>
            <a:picLocks noChangeAspect="1"/>
          </p:cNvPicPr>
          <p:nvPr/>
        </p:nvPicPr>
        <p:blipFill>
          <a:blip r:embed="rId10"/>
          <a:stretch>
            <a:fillRect/>
          </a:stretch>
        </p:blipFill>
        <p:spPr>
          <a:xfrm>
            <a:off x="4423378" y="2692788"/>
            <a:ext cx="1219200" cy="1219200"/>
          </a:xfrm>
          <a:prstGeom prst="rect">
            <a:avLst/>
          </a:prstGeom>
        </p:spPr>
      </p:pic>
      <p:sp>
        <p:nvSpPr>
          <p:cNvPr id="29" name="TextBox 28">
            <a:extLst>
              <a:ext uri="{FF2B5EF4-FFF2-40B4-BE49-F238E27FC236}">
                <a16:creationId xmlns:a16="http://schemas.microsoft.com/office/drawing/2014/main" id="{CAE8073A-10BC-4178-5BEB-EAFE219324A9}"/>
              </a:ext>
            </a:extLst>
          </p:cNvPr>
          <p:cNvSpPr txBox="1"/>
          <p:nvPr/>
        </p:nvSpPr>
        <p:spPr>
          <a:xfrm>
            <a:off x="4648284" y="4047920"/>
            <a:ext cx="763029" cy="369332"/>
          </a:xfrm>
          <a:prstGeom prst="rect">
            <a:avLst/>
          </a:prstGeom>
          <a:noFill/>
        </p:spPr>
        <p:txBody>
          <a:bodyPr wrap="none" rtlCol="0">
            <a:spAutoFit/>
          </a:bodyPr>
          <a:lstStyle/>
          <a:p>
            <a:r>
              <a:rPr lang="en-US" dirty="0">
                <a:effectLst>
                  <a:glow rad="127000">
                    <a:schemeClr val="accent1">
                      <a:lumMod val="50000"/>
                      <a:lumOff val="50000"/>
                    </a:schemeClr>
                  </a:glow>
                </a:effectLst>
              </a:rPr>
              <a:t>Micah</a:t>
            </a:r>
          </a:p>
        </p:txBody>
      </p:sp>
      <p:pic>
        <p:nvPicPr>
          <p:cNvPr id="31" name="Picture 30" descr="A person wearing glasses&#10;&#10;Description automatically generated with low confidence">
            <a:extLst>
              <a:ext uri="{FF2B5EF4-FFF2-40B4-BE49-F238E27FC236}">
                <a16:creationId xmlns:a16="http://schemas.microsoft.com/office/drawing/2014/main" id="{41E3087D-A237-8AA2-D4CF-FC60F2B95A47}"/>
              </a:ext>
            </a:extLst>
          </p:cNvPr>
          <p:cNvPicPr>
            <a:picLocks noChangeAspect="1"/>
          </p:cNvPicPr>
          <p:nvPr/>
        </p:nvPicPr>
        <p:blipFill>
          <a:blip r:embed="rId11"/>
          <a:stretch>
            <a:fillRect/>
          </a:stretch>
        </p:blipFill>
        <p:spPr>
          <a:xfrm>
            <a:off x="6096000" y="2667770"/>
            <a:ext cx="1219200" cy="1219200"/>
          </a:xfrm>
          <a:prstGeom prst="rect">
            <a:avLst/>
          </a:prstGeom>
        </p:spPr>
      </p:pic>
      <p:sp>
        <p:nvSpPr>
          <p:cNvPr id="32" name="TextBox 31">
            <a:extLst>
              <a:ext uri="{FF2B5EF4-FFF2-40B4-BE49-F238E27FC236}">
                <a16:creationId xmlns:a16="http://schemas.microsoft.com/office/drawing/2014/main" id="{6861587B-76C5-587A-ABAE-FB321DFF1329}"/>
              </a:ext>
            </a:extLst>
          </p:cNvPr>
          <p:cNvSpPr txBox="1"/>
          <p:nvPr/>
        </p:nvSpPr>
        <p:spPr>
          <a:xfrm>
            <a:off x="6343962" y="4100024"/>
            <a:ext cx="723275" cy="369332"/>
          </a:xfrm>
          <a:prstGeom prst="rect">
            <a:avLst/>
          </a:prstGeom>
          <a:noFill/>
        </p:spPr>
        <p:txBody>
          <a:bodyPr wrap="none" rtlCol="0">
            <a:spAutoFit/>
          </a:bodyPr>
          <a:lstStyle/>
          <a:p>
            <a:r>
              <a:rPr lang="en-US" dirty="0">
                <a:effectLst>
                  <a:glow rad="127000">
                    <a:schemeClr val="accent1">
                      <a:lumMod val="50000"/>
                      <a:lumOff val="50000"/>
                    </a:schemeClr>
                  </a:glow>
                </a:effectLst>
              </a:rPr>
              <a:t>Wang</a:t>
            </a:r>
          </a:p>
        </p:txBody>
      </p:sp>
      <p:pic>
        <p:nvPicPr>
          <p:cNvPr id="34" name="Picture 33" descr="A picture containing indoor&#10;&#10;Description automatically generated">
            <a:extLst>
              <a:ext uri="{FF2B5EF4-FFF2-40B4-BE49-F238E27FC236}">
                <a16:creationId xmlns:a16="http://schemas.microsoft.com/office/drawing/2014/main" id="{AF5FFC3A-A709-B32D-88C2-7696FE3FC811}"/>
              </a:ext>
            </a:extLst>
          </p:cNvPr>
          <p:cNvPicPr>
            <a:picLocks noChangeAspect="1"/>
          </p:cNvPicPr>
          <p:nvPr/>
        </p:nvPicPr>
        <p:blipFill>
          <a:blip r:embed="rId12"/>
          <a:stretch>
            <a:fillRect/>
          </a:stretch>
        </p:blipFill>
        <p:spPr>
          <a:xfrm>
            <a:off x="7768622" y="2638330"/>
            <a:ext cx="1486447" cy="1270277"/>
          </a:xfrm>
          <a:prstGeom prst="rect">
            <a:avLst/>
          </a:prstGeom>
        </p:spPr>
      </p:pic>
      <p:sp>
        <p:nvSpPr>
          <p:cNvPr id="35" name="TextBox 34">
            <a:extLst>
              <a:ext uri="{FF2B5EF4-FFF2-40B4-BE49-F238E27FC236}">
                <a16:creationId xmlns:a16="http://schemas.microsoft.com/office/drawing/2014/main" id="{72B7FCB3-A1CB-A86C-C5AE-DF944B9764D6}"/>
              </a:ext>
            </a:extLst>
          </p:cNvPr>
          <p:cNvSpPr txBox="1"/>
          <p:nvPr/>
        </p:nvSpPr>
        <p:spPr>
          <a:xfrm>
            <a:off x="8122154" y="4038645"/>
            <a:ext cx="779381" cy="369332"/>
          </a:xfrm>
          <a:prstGeom prst="rect">
            <a:avLst/>
          </a:prstGeom>
          <a:noFill/>
        </p:spPr>
        <p:txBody>
          <a:bodyPr wrap="none" rtlCol="0">
            <a:spAutoFit/>
          </a:bodyPr>
          <a:lstStyle/>
          <a:p>
            <a:r>
              <a:rPr lang="en-US" dirty="0">
                <a:effectLst>
                  <a:glow rad="127000">
                    <a:schemeClr val="accent1">
                      <a:lumMod val="50000"/>
                      <a:lumOff val="50000"/>
                    </a:schemeClr>
                  </a:glow>
                </a:effectLst>
              </a:rPr>
              <a:t>Buddy</a:t>
            </a:r>
          </a:p>
        </p:txBody>
      </p:sp>
    </p:spTree>
    <p:extLst>
      <p:ext uri="{BB962C8B-B14F-4D97-AF65-F5344CB8AC3E}">
        <p14:creationId xmlns:p14="http://schemas.microsoft.com/office/powerpoint/2010/main" val="3006352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45">
            <a:extLst>
              <a:ext uri="{FF2B5EF4-FFF2-40B4-BE49-F238E27FC236}">
                <a16:creationId xmlns:a16="http://schemas.microsoft.com/office/drawing/2014/main" id="{87A8416D-68D2-7D2C-CE6D-AD92BE9BD2BF}"/>
              </a:ext>
            </a:extLst>
          </p:cNvPr>
          <p:cNvSpPr>
            <a:spLocks noGrp="1"/>
          </p:cNvSpPr>
          <p:nvPr>
            <p:ph type="body" sz="quarter" idx="12"/>
          </p:nvPr>
        </p:nvSpPr>
        <p:spPr/>
        <p:txBody>
          <a:bodyPr/>
          <a:lstStyle/>
          <a:p>
            <a:r>
              <a:rPr lang="en-US" dirty="0"/>
              <a:t>Storm Shelter Location</a:t>
            </a:r>
          </a:p>
        </p:txBody>
      </p:sp>
      <p:sp>
        <p:nvSpPr>
          <p:cNvPr id="29" name="Text Placeholder 28">
            <a:extLst>
              <a:ext uri="{FF2B5EF4-FFF2-40B4-BE49-F238E27FC236}">
                <a16:creationId xmlns:a16="http://schemas.microsoft.com/office/drawing/2014/main" id="{865728F8-F02D-BCB8-9AE5-E928BDBAA4C6}"/>
              </a:ext>
            </a:extLst>
          </p:cNvPr>
          <p:cNvSpPr>
            <a:spLocks noGrp="1"/>
          </p:cNvSpPr>
          <p:nvPr>
            <p:ph type="body" sz="quarter" idx="13"/>
          </p:nvPr>
        </p:nvSpPr>
        <p:spPr/>
        <p:txBody>
          <a:bodyPr/>
          <a:lstStyle/>
          <a:p>
            <a:r>
              <a:rPr lang="en-US" dirty="0"/>
              <a:t>Map displaying the  location of nearby storm shelters and proximal buildings on campus</a:t>
            </a:r>
          </a:p>
        </p:txBody>
      </p:sp>
      <p:sp>
        <p:nvSpPr>
          <p:cNvPr id="48" name="Text Placeholder 47">
            <a:extLst>
              <a:ext uri="{FF2B5EF4-FFF2-40B4-BE49-F238E27FC236}">
                <a16:creationId xmlns:a16="http://schemas.microsoft.com/office/drawing/2014/main" id="{84786E05-C6E3-48C3-A424-E95CCD4372E6}"/>
              </a:ext>
            </a:extLst>
          </p:cNvPr>
          <p:cNvSpPr>
            <a:spLocks noGrp="1"/>
          </p:cNvSpPr>
          <p:nvPr>
            <p:ph type="body" sz="quarter" idx="21"/>
          </p:nvPr>
        </p:nvSpPr>
        <p:spPr/>
        <p:txBody>
          <a:bodyPr/>
          <a:lstStyle/>
          <a:p>
            <a:r>
              <a:rPr lang="en-US" dirty="0"/>
              <a:t>Distance Finder</a:t>
            </a:r>
          </a:p>
        </p:txBody>
      </p:sp>
      <p:sp>
        <p:nvSpPr>
          <p:cNvPr id="47" name="Text Placeholder 46">
            <a:extLst>
              <a:ext uri="{FF2B5EF4-FFF2-40B4-BE49-F238E27FC236}">
                <a16:creationId xmlns:a16="http://schemas.microsoft.com/office/drawing/2014/main" id="{2F10F823-43A7-75FD-FD25-A0F707FAAA04}"/>
              </a:ext>
            </a:extLst>
          </p:cNvPr>
          <p:cNvSpPr>
            <a:spLocks noGrp="1"/>
          </p:cNvSpPr>
          <p:nvPr>
            <p:ph type="body" sz="quarter" idx="20"/>
          </p:nvPr>
        </p:nvSpPr>
        <p:spPr/>
        <p:txBody>
          <a:bodyPr/>
          <a:lstStyle/>
          <a:p>
            <a:r>
              <a:rPr lang="en-US" dirty="0"/>
              <a:t>Find the distance to nearby storm shelters including </a:t>
            </a:r>
            <a:r>
              <a:rPr lang="en-US" dirty="0" err="1"/>
              <a:t>walktime</a:t>
            </a:r>
            <a:endParaRPr lang="en-US" dirty="0"/>
          </a:p>
        </p:txBody>
      </p:sp>
      <p:sp>
        <p:nvSpPr>
          <p:cNvPr id="50" name="Text Placeholder 49">
            <a:extLst>
              <a:ext uri="{FF2B5EF4-FFF2-40B4-BE49-F238E27FC236}">
                <a16:creationId xmlns:a16="http://schemas.microsoft.com/office/drawing/2014/main" id="{5D2B9345-5BB7-1855-5A93-71EE5698AC7F}"/>
              </a:ext>
            </a:extLst>
          </p:cNvPr>
          <p:cNvSpPr>
            <a:spLocks noGrp="1"/>
          </p:cNvSpPr>
          <p:nvPr>
            <p:ph type="body" sz="quarter" idx="23"/>
          </p:nvPr>
        </p:nvSpPr>
        <p:spPr/>
        <p:txBody>
          <a:bodyPr/>
          <a:lstStyle/>
          <a:p>
            <a:r>
              <a:rPr lang="en-US" dirty="0"/>
              <a:t>Buttons</a:t>
            </a:r>
          </a:p>
        </p:txBody>
      </p:sp>
      <p:sp>
        <p:nvSpPr>
          <p:cNvPr id="49" name="Text Placeholder 48">
            <a:extLst>
              <a:ext uri="{FF2B5EF4-FFF2-40B4-BE49-F238E27FC236}">
                <a16:creationId xmlns:a16="http://schemas.microsoft.com/office/drawing/2014/main" id="{12430B1E-FBEC-CA89-D46D-698C90B05187}"/>
              </a:ext>
            </a:extLst>
          </p:cNvPr>
          <p:cNvSpPr>
            <a:spLocks noGrp="1"/>
          </p:cNvSpPr>
          <p:nvPr>
            <p:ph type="body" sz="quarter" idx="22"/>
          </p:nvPr>
        </p:nvSpPr>
        <p:spPr/>
        <p:txBody>
          <a:bodyPr/>
          <a:lstStyle/>
          <a:p>
            <a:r>
              <a:rPr lang="en-US" dirty="0"/>
              <a:t>Buttons located on the map to indicate relevant points</a:t>
            </a:r>
          </a:p>
        </p:txBody>
      </p:sp>
      <p:sp>
        <p:nvSpPr>
          <p:cNvPr id="52" name="Text Placeholder 51">
            <a:extLst>
              <a:ext uri="{FF2B5EF4-FFF2-40B4-BE49-F238E27FC236}">
                <a16:creationId xmlns:a16="http://schemas.microsoft.com/office/drawing/2014/main" id="{A1169985-77E2-D733-877E-9ACA6F98852F}"/>
              </a:ext>
            </a:extLst>
          </p:cNvPr>
          <p:cNvSpPr>
            <a:spLocks noGrp="1"/>
          </p:cNvSpPr>
          <p:nvPr>
            <p:ph type="body" sz="quarter" idx="25"/>
          </p:nvPr>
        </p:nvSpPr>
        <p:spPr/>
        <p:txBody>
          <a:bodyPr/>
          <a:lstStyle/>
          <a:p>
            <a:r>
              <a:rPr lang="en-US" dirty="0"/>
              <a:t>Interactive</a:t>
            </a:r>
          </a:p>
        </p:txBody>
      </p:sp>
      <p:sp>
        <p:nvSpPr>
          <p:cNvPr id="51" name="Text Placeholder 50">
            <a:extLst>
              <a:ext uri="{FF2B5EF4-FFF2-40B4-BE49-F238E27FC236}">
                <a16:creationId xmlns:a16="http://schemas.microsoft.com/office/drawing/2014/main" id="{5A58E1BF-5620-7A92-06FF-61D234EC4C3C}"/>
              </a:ext>
            </a:extLst>
          </p:cNvPr>
          <p:cNvSpPr>
            <a:spLocks noGrp="1"/>
          </p:cNvSpPr>
          <p:nvPr>
            <p:ph type="body" sz="quarter" idx="24"/>
          </p:nvPr>
        </p:nvSpPr>
        <p:spPr/>
        <p:txBody>
          <a:bodyPr/>
          <a:lstStyle/>
          <a:p>
            <a:r>
              <a:rPr lang="en-US" dirty="0"/>
              <a:t>Students can interact with the application for more desirable results.</a:t>
            </a:r>
          </a:p>
        </p:txBody>
      </p:sp>
      <p:sp>
        <p:nvSpPr>
          <p:cNvPr id="12" name="Slide Number Placeholder 11">
            <a:extLst>
              <a:ext uri="{FF2B5EF4-FFF2-40B4-BE49-F238E27FC236}">
                <a16:creationId xmlns:a16="http://schemas.microsoft.com/office/drawing/2014/main" id="{FA49193E-C22D-98DD-BE97-E8A3CAC52D50}"/>
              </a:ext>
            </a:extLst>
          </p:cNvPr>
          <p:cNvSpPr>
            <a:spLocks noGrp="1"/>
          </p:cNvSpPr>
          <p:nvPr>
            <p:ph type="sldNum" sz="quarter" idx="4"/>
          </p:nvPr>
        </p:nvSpPr>
        <p:spPr/>
        <p:txBody>
          <a:bodyPr/>
          <a:lstStyle/>
          <a:p>
            <a:fld id="{8D1FC6F8-0BCD-47E9-9C64-690771D9C143}" type="slidenum">
              <a:rPr lang="en-US" smtClean="0"/>
              <a:pPr/>
              <a:t>3</a:t>
            </a:fld>
            <a:endParaRPr lang="en-US" dirty="0"/>
          </a:p>
        </p:txBody>
      </p:sp>
      <p:pic>
        <p:nvPicPr>
          <p:cNvPr id="41" name="Picture 40">
            <a:extLst>
              <a:ext uri="{FF2B5EF4-FFF2-40B4-BE49-F238E27FC236}">
                <a16:creationId xmlns:a16="http://schemas.microsoft.com/office/drawing/2014/main" id="{046C67AE-CBC8-7FB4-063D-5689B9004086}"/>
              </a:ext>
            </a:extLst>
          </p:cNvPr>
          <p:cNvPicPr>
            <a:picLocks noChangeAspect="1"/>
          </p:cNvPicPr>
          <p:nvPr/>
        </p:nvPicPr>
        <p:blipFill>
          <a:blip r:embed="rId2"/>
          <a:stretch>
            <a:fillRect/>
          </a:stretch>
        </p:blipFill>
        <p:spPr>
          <a:xfrm>
            <a:off x="5794222" y="3127222"/>
            <a:ext cx="603556" cy="603556"/>
          </a:xfrm>
          <a:prstGeom prst="rect">
            <a:avLst/>
          </a:prstGeom>
        </p:spPr>
      </p:pic>
      <p:sp>
        <p:nvSpPr>
          <p:cNvPr id="40" name="Rectangle 39">
            <a:extLst>
              <a:ext uri="{FF2B5EF4-FFF2-40B4-BE49-F238E27FC236}">
                <a16:creationId xmlns:a16="http://schemas.microsoft.com/office/drawing/2014/main" id="{55F1CC0D-2FF9-8F68-8CC2-0EF10F125B8B}"/>
              </a:ext>
            </a:extLst>
          </p:cNvPr>
          <p:cNvSpPr/>
          <p:nvPr/>
        </p:nvSpPr>
        <p:spPr>
          <a:xfrm>
            <a:off x="3581208" y="661205"/>
            <a:ext cx="5999209"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Objectives</a:t>
            </a:r>
            <a:endParaRPr lang="en-US" sz="5400" b="1" cap="none" spc="0" dirty="0">
              <a:ln/>
              <a:solidFill>
                <a:schemeClr val="accent4"/>
              </a:solidFill>
              <a:effectLst/>
            </a:endParaRPr>
          </a:p>
        </p:txBody>
      </p:sp>
    </p:spTree>
    <p:extLst>
      <p:ext uri="{BB962C8B-B14F-4D97-AF65-F5344CB8AC3E}">
        <p14:creationId xmlns:p14="http://schemas.microsoft.com/office/powerpoint/2010/main" val="2761505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58664D-ED4D-2D44-62FE-51F8C80893BE}"/>
              </a:ext>
            </a:extLst>
          </p:cNvPr>
          <p:cNvSpPr txBox="1"/>
          <p:nvPr/>
        </p:nvSpPr>
        <p:spPr>
          <a:xfrm>
            <a:off x="4831773" y="914400"/>
            <a:ext cx="5746172" cy="769441"/>
          </a:xfrm>
          <a:prstGeom prst="rect">
            <a:avLst/>
          </a:prstGeom>
          <a:noFill/>
        </p:spPr>
        <p:txBody>
          <a:bodyPr wrap="square" rtlCol="0">
            <a:spAutoFit/>
          </a:bodyPr>
          <a:lstStyle/>
          <a:p>
            <a:r>
              <a:rPr lang="en-US" sz="4400" dirty="0">
                <a:effectLst>
                  <a:glow rad="127000">
                    <a:schemeClr val="accent3"/>
                  </a:glow>
                </a:effectLst>
              </a:rPr>
              <a:t>Prototype</a:t>
            </a:r>
            <a:r>
              <a:rPr lang="en-US" sz="4400" dirty="0"/>
              <a:t> </a:t>
            </a:r>
            <a:r>
              <a:rPr lang="en-US" sz="4400" dirty="0">
                <a:effectLst>
                  <a:glow rad="127000">
                    <a:schemeClr val="accent3"/>
                  </a:glow>
                </a:effectLst>
              </a:rPr>
              <a:t>Map</a:t>
            </a:r>
          </a:p>
        </p:txBody>
      </p:sp>
      <p:pic>
        <p:nvPicPr>
          <p:cNvPr id="7" name="Picture 6" descr="Diagram">
            <a:extLst>
              <a:ext uri="{FF2B5EF4-FFF2-40B4-BE49-F238E27FC236}">
                <a16:creationId xmlns:a16="http://schemas.microsoft.com/office/drawing/2014/main" id="{5399C499-A61A-17FE-6E80-6D8377297CC4}"/>
              </a:ext>
            </a:extLst>
          </p:cNvPr>
          <p:cNvPicPr>
            <a:picLocks noChangeAspect="1"/>
          </p:cNvPicPr>
          <p:nvPr/>
        </p:nvPicPr>
        <p:blipFill>
          <a:blip r:embed="rId2"/>
          <a:stretch>
            <a:fillRect/>
          </a:stretch>
        </p:blipFill>
        <p:spPr>
          <a:xfrm>
            <a:off x="4114801" y="1963882"/>
            <a:ext cx="4665518" cy="4104408"/>
          </a:xfrm>
          <a:prstGeom prst="rect">
            <a:avLst/>
          </a:prstGeom>
        </p:spPr>
      </p:pic>
    </p:spTree>
    <p:extLst>
      <p:ext uri="{BB962C8B-B14F-4D97-AF65-F5344CB8AC3E}">
        <p14:creationId xmlns:p14="http://schemas.microsoft.com/office/powerpoint/2010/main" val="3716496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E11AC9-D112-85CA-09C1-1A936D36FC3B}"/>
              </a:ext>
            </a:extLst>
          </p:cNvPr>
          <p:cNvSpPr>
            <a:spLocks noGrp="1"/>
          </p:cNvSpPr>
          <p:nvPr>
            <p:ph type="body" sz="quarter" idx="22"/>
          </p:nvPr>
        </p:nvSpPr>
        <p:spPr/>
        <p:txBody>
          <a:bodyPr/>
          <a:lstStyle/>
          <a:p>
            <a:r>
              <a:rPr lang="en-US" dirty="0"/>
              <a:t>We will display the code here</a:t>
            </a:r>
          </a:p>
        </p:txBody>
      </p:sp>
      <p:sp>
        <p:nvSpPr>
          <p:cNvPr id="5" name="Slide Number Placeholder 4">
            <a:extLst>
              <a:ext uri="{FF2B5EF4-FFF2-40B4-BE49-F238E27FC236}">
                <a16:creationId xmlns:a16="http://schemas.microsoft.com/office/drawing/2014/main" id="{FF0EEBBF-498B-F0B5-6C50-79AC5FBC4F6C}"/>
              </a:ext>
            </a:extLst>
          </p:cNvPr>
          <p:cNvSpPr>
            <a:spLocks noGrp="1"/>
          </p:cNvSpPr>
          <p:nvPr>
            <p:ph type="sldNum" sz="quarter" idx="4"/>
          </p:nvPr>
        </p:nvSpPr>
        <p:spPr/>
        <p:txBody>
          <a:bodyPr/>
          <a:lstStyle/>
          <a:p>
            <a:pPr>
              <a:defRPr/>
            </a:pPr>
            <a:fld id="{8D1FC6F8-0BCD-47E9-9C64-690771D9C143}" type="slidenum">
              <a:rPr lang="en-US" smtClean="0"/>
              <a:pPr>
                <a:defRPr/>
              </a:pPr>
              <a:t>5</a:t>
            </a:fld>
            <a:endParaRPr lang="en-US" dirty="0"/>
          </a:p>
        </p:txBody>
      </p:sp>
      <p:sp>
        <p:nvSpPr>
          <p:cNvPr id="6" name="Rectangle 5">
            <a:extLst>
              <a:ext uri="{FF2B5EF4-FFF2-40B4-BE49-F238E27FC236}">
                <a16:creationId xmlns:a16="http://schemas.microsoft.com/office/drawing/2014/main" id="{9954E4EF-9322-A1DA-F191-E29F2BD71CE2}"/>
              </a:ext>
            </a:extLst>
          </p:cNvPr>
          <p:cNvSpPr/>
          <p:nvPr/>
        </p:nvSpPr>
        <p:spPr>
          <a:xfrm>
            <a:off x="4319827" y="1318644"/>
            <a:ext cx="2887330"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Our Code</a:t>
            </a:r>
            <a:endParaRPr lang="en-US" sz="5400" b="1" cap="none" spc="0" dirty="0">
              <a:ln/>
              <a:solidFill>
                <a:schemeClr val="accent4"/>
              </a:solidFill>
              <a:effectLst/>
            </a:endParaRPr>
          </a:p>
        </p:txBody>
      </p:sp>
    </p:spTree>
    <p:extLst>
      <p:ext uri="{BB962C8B-B14F-4D97-AF65-F5344CB8AC3E}">
        <p14:creationId xmlns:p14="http://schemas.microsoft.com/office/powerpoint/2010/main" val="26545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B25BE106-E9D3-99F0-22D1-EB954FC9BD8A}"/>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spTree>
    <p:extLst>
      <p:ext uri="{BB962C8B-B14F-4D97-AF65-F5344CB8AC3E}">
        <p14:creationId xmlns:p14="http://schemas.microsoft.com/office/powerpoint/2010/main" val="1548692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5679441" y="1259911"/>
            <a:ext cx="5124189" cy="492302"/>
          </a:xfrm>
        </p:spPr>
        <p:txBody>
          <a:bodyPr/>
          <a:lstStyle/>
          <a:p>
            <a:r>
              <a:rPr lang="en-US" dirty="0"/>
              <a:t>Summary</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5679441" y="1752212"/>
            <a:ext cx="4856479" cy="2413388"/>
          </a:xfrm>
        </p:spPr>
        <p:txBody>
          <a:bodyPr/>
          <a:lstStyle/>
          <a:p>
            <a:r>
              <a:rPr lang="en-US" dirty="0"/>
              <a:t>With this application we believe that students of all familiarity levels of the campus can be better assisted during times of crisis. The purpose is to effectively show students and staff the concise directions to a storm shelter. We believe that through this application students can make the most optimal choices during the event of a tornado and find the appropriate shelter.</a:t>
            </a:r>
          </a:p>
        </p:txBody>
      </p:sp>
      <p:sp>
        <p:nvSpPr>
          <p:cNvPr id="12" name="Slide Number Placeholder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7</a:t>
            </a:fld>
            <a:endParaRPr lang="en-US" dirty="0"/>
          </a:p>
        </p:txBody>
      </p:sp>
    </p:spTree>
    <p:extLst>
      <p:ext uri="{BB962C8B-B14F-4D97-AF65-F5344CB8AC3E}">
        <p14:creationId xmlns:p14="http://schemas.microsoft.com/office/powerpoint/2010/main" val="2946034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a:normAutofit/>
          </a:bodyPr>
          <a:lstStyle/>
          <a:p>
            <a:r>
              <a:rPr lang="en-US" dirty="0"/>
              <a:t>Team 5-1​</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8</a:t>
            </a:fld>
            <a:endParaRPr lang="en-US" dirty="0"/>
          </a:p>
        </p:txBody>
      </p:sp>
    </p:spTree>
    <p:extLst>
      <p:ext uri="{BB962C8B-B14F-4D97-AF65-F5344CB8AC3E}">
        <p14:creationId xmlns:p14="http://schemas.microsoft.com/office/powerpoint/2010/main" val="2806944598"/>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089DF1-5746-46EC-AE4D-E0FEEFA364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8D07AFA-56ED-494E-AC96-7D874BD7F8D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C3B034D-ACEF-4C52-A048-622E130B9A2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TM56488565</Template>
  <TotalTime>0</TotalTime>
  <Words>151</Words>
  <Application>Microsoft Office PowerPoint</Application>
  <PresentationFormat>Widescreen</PresentationFormat>
  <Paragraphs>31</Paragraphs>
  <Slides>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Century Gothic Bold</vt:lpstr>
      <vt:lpstr>Courier New</vt:lpstr>
      <vt:lpstr>Daytona Pro Light</vt:lpstr>
      <vt:lpstr>Office Theme</vt:lpstr>
      <vt:lpstr>Campus Storm Shelter Finder</vt:lpstr>
      <vt:lpstr>PowerPoint Presentation</vt:lpstr>
      <vt:lpstr>PowerPoint Presentation</vt:lpstr>
      <vt:lpstr>PowerPoint Presentation</vt:lpstr>
      <vt:lpstr>PowerPoint Presentation</vt:lpstr>
      <vt:lpstr>PowerPoint Presentation</vt:lpstr>
      <vt:lpstr>Summary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2021-05-30T19:37:17Z</dcterms:created>
  <dcterms:modified xsi:type="dcterms:W3CDTF">2023-04-05T19:25:59Z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